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1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9" r:id="rId46"/>
    <p:sldId id="310" r:id="rId47"/>
    <p:sldId id="307" r:id="rId48"/>
    <p:sldId id="311" r:id="rId49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64052" autoAdjust="0"/>
  </p:normalViewPr>
  <p:slideViewPr>
    <p:cSldViewPr>
      <p:cViewPr varScale="1">
        <p:scale>
          <a:sx n="72" d="100"/>
          <a:sy n="72" d="100"/>
        </p:scale>
        <p:origin x="1440" y="62"/>
      </p:cViewPr>
      <p:guideLst>
        <p:guide orient="horz" pos="71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33800" y="76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r>
              <a:rPr lang="en-US" sz="1000" dirty="0"/>
              <a:t>Wednesday, March 26,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LEAD. EDUCATE. SERVE.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00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847D-0150-478F-8933-CFFC229A8ECB}" type="slidenum">
              <a:rPr lang="en-US" sz="1000" smtClean="0"/>
              <a:pPr/>
              <a:t>‹#›</a:t>
            </a:fld>
            <a:endParaRPr lang="en-US" sz="1000"/>
          </a:p>
        </p:txBody>
      </p:sp>
      <p:pic>
        <p:nvPicPr>
          <p:cNvPr id="12" name="Picture 11" descr="FRI_Logo2014_Horiz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2743200" cy="562182"/>
          </a:xfrm>
          <a:prstGeom prst="rect">
            <a:avLst/>
          </a:prstGeom>
        </p:spPr>
      </p:pic>
      <p:pic>
        <p:nvPicPr>
          <p:cNvPr id="13" name="Picture 12" descr="IAFC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8458200"/>
            <a:ext cx="531794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 b="1"/>
            </a:lvl1pPr>
          </a:lstStyle>
          <a:p>
            <a:r>
              <a:rPr lang="en-US" dirty="0"/>
              <a:t>FIRE-RESCUE INTERNATIONAL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0000" y="76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/>
            </a:lvl1pPr>
          </a:lstStyle>
          <a:p>
            <a:r>
              <a:rPr lang="en-US" dirty="0"/>
              <a:t>Wednesday, March 26, 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163" y="685800"/>
            <a:ext cx="7375526" cy="4152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953000"/>
            <a:ext cx="548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00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/>
            </a:lvl1pPr>
          </a:lstStyle>
          <a:p>
            <a:fld id="{0C04CD64-398E-495E-8E67-348745F366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AFC_CM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8382000"/>
            <a:ext cx="615696" cy="6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dentici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Fumigant" TargetMode="External"/><Relationship Id="rId4" Type="http://schemas.openxmlformats.org/officeDocument/2006/relationships/hyperlink" Target="https://en.wikipedia.org/wiki/Insecticid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4163" y="685800"/>
            <a:ext cx="7375526" cy="4152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Phosphides -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rodenticide,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insecticide, and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fumigant </a:t>
            </a: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Sodium </a:t>
            </a:r>
            <a:r>
              <a:rPr lang="en-US" dirty="0" err="1"/>
              <a:t>Azide</a:t>
            </a:r>
            <a:r>
              <a:rPr lang="en-US" dirty="0"/>
              <a:t> – pest control for agriculture, older air bags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4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to avoiding exposure for a first (or later) responder is to recognize that a</a:t>
            </a:r>
            <a:r>
              <a:rPr lang="en-US" baseline="0" dirty="0"/>
              <a:t> potential chemically-assisted suicide incident exists and to take appropriate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4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get some indication from reported  or observed symptoms – 911 callers, witnesses at scene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9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6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webinar is based on research and information collection conducted under the sponsorship of the National Institutes of Health National Library Of Medicine.</a:t>
            </a:r>
          </a:p>
          <a:p>
            <a:endParaRPr lang="en-US" dirty="0"/>
          </a:p>
          <a:p>
            <a:r>
              <a:rPr lang="en-US" dirty="0"/>
              <a:t>You</a:t>
            </a:r>
            <a:r>
              <a:rPr lang="en-US" baseline="0" dirty="0"/>
              <a:t> are probably already familiar with the WISER emergency response tool, which is developed and provided by this group at NLM.</a:t>
            </a:r>
          </a:p>
          <a:p>
            <a:endParaRPr lang="en-US" baseline="0" dirty="0"/>
          </a:p>
          <a:p>
            <a:r>
              <a:rPr lang="en-US" baseline="0" dirty="0"/>
              <a:t>NLM also operates a key resource for the emergency response community, called the Chemical Hazards Emergency Medical Management website, or CHEMM.</a:t>
            </a:r>
          </a:p>
          <a:p>
            <a:endParaRPr lang="en-US" baseline="0" dirty="0"/>
          </a:p>
          <a:p>
            <a:r>
              <a:rPr lang="en-US" baseline="0" dirty="0"/>
              <a:t>Here’s the URL for the CHEMM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7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37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0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67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62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5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55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06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CHEMM</a:t>
            </a:r>
            <a:r>
              <a:rPr lang="en-US" baseline="0" dirty="0"/>
              <a:t> pulls together in one location a wide-ranging set of resources, information and tools to support response to chemical emergencies. </a:t>
            </a:r>
          </a:p>
          <a:p>
            <a:endParaRPr lang="en-US" baseline="0" dirty="0"/>
          </a:p>
          <a:p>
            <a:r>
              <a:rPr lang="en-US" baseline="0" dirty="0"/>
              <a:t> Although primarily focused on chemical emergencies with medical consequences, there is a wealth of information applicable to all kinds of chemical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38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6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6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89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1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88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</a:t>
            </a:r>
            <a:r>
              <a:rPr lang="en-US" baseline="0" dirty="0"/>
              <a:t> of the growing threat, research is being conducted to evaluate these kinds of events and develop appropriate SOGs.  I’m going to turn it over to Joe to talk about a particularly useful study conducted by a national leader in Response and provided to the response community by the  IAFC.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another excellent</a:t>
            </a:r>
            <a:r>
              <a:rPr lang="en-US" baseline="0" dirty="0"/>
              <a:t> resource developed and provided by the IAFC.  Joe, back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some key additional resources.</a:t>
            </a:r>
            <a:r>
              <a:rPr lang="en-US" baseline="0" dirty="0"/>
              <a:t>  You’ll be able to access them through the NLM’s </a:t>
            </a:r>
            <a:r>
              <a:rPr lang="en-US" baseline="0"/>
              <a:t>CHEMM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485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0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</a:t>
            </a:r>
            <a:r>
              <a:rPr lang="en-US" baseline="0" dirty="0"/>
              <a:t>e type of chemical emergency with medical emergencies is a chemically-assisted suicide – our topic for today.  </a:t>
            </a:r>
          </a:p>
          <a:p>
            <a:endParaRPr lang="en-US" baseline="0" dirty="0"/>
          </a:p>
          <a:p>
            <a:r>
              <a:rPr lang="en-US" baseline="0" dirty="0"/>
              <a:t>I think this news clip sets the stage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take a 10,000 ft. view, then drill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8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… also</a:t>
            </a:r>
          </a:p>
          <a:p>
            <a:endParaRPr lang="is-IS" dirty="0"/>
          </a:p>
          <a:p>
            <a:pPr marL="171450" indent="-171450">
              <a:buFontTx/>
              <a:buChar char="-"/>
            </a:pPr>
            <a:r>
              <a:rPr lang="is-IS" baseline="0" dirty="0"/>
              <a:t>There a high “success rate”</a:t>
            </a:r>
          </a:p>
          <a:p>
            <a:pPr marL="171450" indent="-171450">
              <a:buFontTx/>
              <a:buChar char="-"/>
            </a:pPr>
            <a:r>
              <a:rPr lang="is-IS" baseline="0" dirty="0"/>
              <a:t>It’s hard to back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812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1682"/>
            <a:ext cx="7772400" cy="1944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6161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573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6929"/>
            <a:ext cx="4038600" cy="2081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6929"/>
            <a:ext cx="4038600" cy="2081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6928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31755"/>
            <a:ext cx="4040188" cy="15671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516928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031755"/>
            <a:ext cx="4041775" cy="15671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025AACD2-6196-4729-B609-E590C1A3E7DC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025AACD2-6196-4729-B609-E590C1A3E7DC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01682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1682"/>
            <a:ext cx="5111750" cy="29971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16929"/>
            <a:ext cx="3008313" cy="20819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1682"/>
            <a:ext cx="5486400" cy="19472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Wednesday, March 26,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LEAD. EDUCATE. SERVE.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CAA73B-40C6-4A2E-AA45-08E94B93D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I12_PPT_2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536" y="0"/>
            <a:ext cx="9138928" cy="5148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609"/>
            <a:ext cx="8229600" cy="8580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1"/>
            <a:ext cx="8229600" cy="211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afcevents.webex.com/iafcevents/lsr.php?RCID=44f9aaafcbf24c789c58785bc9f71f9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fc.org/getinvolved" TargetMode="External"/><Relationship Id="rId2" Type="http://schemas.openxmlformats.org/officeDocument/2006/relationships/hyperlink" Target="http://www.iaf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fc.org/conferences" TargetMode="External"/><Relationship Id="rId5" Type="http://schemas.openxmlformats.org/officeDocument/2006/relationships/hyperlink" Target="http://www.iafc.org/webinars" TargetMode="External"/><Relationship Id="rId4" Type="http://schemas.openxmlformats.org/officeDocument/2006/relationships/hyperlink" Target="http://www.iafc.org/elear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matfc.com/Resources/Training-Packages/Chemical-Suicide-Packag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matfc.com/Resources/Training-Packages/Chemical-Suicide-Packag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fa.fema.gov/downloads/pdf/coffee-break/hm/hm_2013_2.pdf" TargetMode="External"/><Relationship Id="rId3" Type="http://schemas.openxmlformats.org/officeDocument/2006/relationships/hyperlink" Target="http://www.hazmatfc.com/SiteCollectionDocuments/Chemical%20Assisted%20Suicide%20Responder%20Info.pdf" TargetMode="External"/><Relationship Id="rId7" Type="http://schemas.openxmlformats.org/officeDocument/2006/relationships/hyperlink" Target="http://info.publicintelligence.net/CFIX-ChemicalSuicide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mmwr/preview/mmwrhtml/mm6035a1.htm" TargetMode="External"/><Relationship Id="rId11" Type="http://schemas.openxmlformats.org/officeDocument/2006/relationships/hyperlink" Target="http://www.hazmatfc.com/SiteCollectionDocuments/Bulletin%20on%20the%20Chemical%20Suicide%20Phenomenon.pdf" TargetMode="External"/><Relationship Id="rId5" Type="http://schemas.openxmlformats.org/officeDocument/2006/relationships/hyperlink" Target="http://news.cbrnresourcenetwork.com/newsDetail.cfm?id=49" TargetMode="External"/><Relationship Id="rId10" Type="http://schemas.openxmlformats.org/officeDocument/2006/relationships/hyperlink" Target="http://www.hazmatfc.com/incidentReports/statsTrends/Documents/Hydrogen%20Sulfide%20Suicide%20Incidents.pdf" TargetMode="External"/><Relationship Id="rId4" Type="http://schemas.openxmlformats.org/officeDocument/2006/relationships/hyperlink" Target="http://www.fireengineering.com/topics/m/video/40169240/chemical-suicides-a-new-threat-for-first-responders.htm" TargetMode="External"/><Relationship Id="rId9" Type="http://schemas.openxmlformats.org/officeDocument/2006/relationships/hyperlink" Target="http://www.opcw.org/about-chemical-weapons/types-of-chemical-agent/blood-agents/hydrogen-cyanide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hodgin@alphatrac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9news.com/news/article/211452/222/Cyanide-scare-sign-of-growing-chemical-suicide-problem-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12_PPT_co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420673"/>
            <a:ext cx="5257800" cy="167745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Lato" pitchFamily="34" charset="0"/>
                <a:cs typeface="Lato" pitchFamily="34" charset="0"/>
              </a:rPr>
              <a:t>Recognizing and Responding to Chemical-Assisted Suicides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1"/>
            <a:ext cx="8229600" cy="858044"/>
          </a:xfrm>
        </p:spPr>
        <p:txBody>
          <a:bodyPr/>
          <a:lstStyle/>
          <a:p>
            <a:r>
              <a:rPr lang="en-US" dirty="0"/>
              <a:t>Common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6324600" cy="3428206"/>
          </a:xfrm>
        </p:spPr>
        <p:txBody>
          <a:bodyPr>
            <a:normAutofit/>
          </a:bodyPr>
          <a:lstStyle/>
          <a:p>
            <a:r>
              <a:rPr lang="en-US" dirty="0"/>
              <a:t>Most often used in confined spaces</a:t>
            </a:r>
          </a:p>
          <a:p>
            <a:pPr lvl="1"/>
            <a:r>
              <a:rPr lang="en-US" dirty="0"/>
              <a:t>Automobiles</a:t>
            </a:r>
          </a:p>
          <a:p>
            <a:pPr lvl="1"/>
            <a:r>
              <a:rPr lang="en-US" dirty="0"/>
              <a:t>Closets</a:t>
            </a:r>
          </a:p>
          <a:p>
            <a:pPr lvl="1"/>
            <a:r>
              <a:rPr lang="en-US" dirty="0"/>
              <a:t>Bedrooms</a:t>
            </a:r>
          </a:p>
          <a:p>
            <a:pPr lvl="1"/>
            <a:r>
              <a:rPr lang="en-US" dirty="0"/>
              <a:t>Bathrooms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Suicide 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70" y="1888331"/>
            <a:ext cx="558283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9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8200"/>
            <a:ext cx="6934200" cy="858044"/>
          </a:xfrm>
        </p:spPr>
        <p:txBody>
          <a:bodyPr/>
          <a:lstStyle/>
          <a:p>
            <a:r>
              <a:rPr lang="en-US" dirty="0"/>
              <a:t>Usual 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519"/>
            <a:ext cx="8229600" cy="3430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Victim:</a:t>
            </a:r>
          </a:p>
          <a:p>
            <a:pPr lvl="1"/>
            <a:r>
              <a:rPr lang="en-US" dirty="0"/>
              <a:t>Obtains components</a:t>
            </a:r>
          </a:p>
          <a:p>
            <a:pPr lvl="1"/>
            <a:r>
              <a:rPr lang="en-US" dirty="0"/>
              <a:t>Seals confined space</a:t>
            </a:r>
          </a:p>
          <a:p>
            <a:pPr lvl="1"/>
            <a:r>
              <a:rPr lang="en-US" dirty="0"/>
              <a:t>Posts warning signs</a:t>
            </a:r>
          </a:p>
          <a:p>
            <a:pPr lvl="1"/>
            <a:r>
              <a:rPr lang="en-US" dirty="0"/>
              <a:t>May call 911</a:t>
            </a:r>
          </a:p>
          <a:p>
            <a:pPr lvl="1"/>
            <a:r>
              <a:rPr lang="en-US" dirty="0"/>
              <a:t>Mixes components</a:t>
            </a:r>
          </a:p>
          <a:p>
            <a:pPr lvl="1"/>
            <a:r>
              <a:rPr lang="en-US" dirty="0"/>
              <a:t>Expires within 5 – 10 minutes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Taped do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02531"/>
            <a:ext cx="3200400" cy="30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/>
          <a:lstStyle/>
          <a:p>
            <a:r>
              <a:rPr lang="en-US" dirty="0"/>
              <a:t>Chemicals of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30472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Hydrogen Sulfide</a:t>
            </a:r>
          </a:p>
          <a:p>
            <a:r>
              <a:rPr lang="en-US" dirty="0"/>
              <a:t>Hydrogen Cyanide</a:t>
            </a:r>
          </a:p>
          <a:p>
            <a:r>
              <a:rPr lang="en-US" dirty="0"/>
              <a:t>Carbon Monoxide</a:t>
            </a:r>
          </a:p>
          <a:p>
            <a:r>
              <a:rPr lang="en-US" dirty="0"/>
              <a:t>Pesticides</a:t>
            </a:r>
          </a:p>
          <a:p>
            <a:r>
              <a:rPr lang="en-US" dirty="0"/>
              <a:t>Ingested Cyanide (Sodium and Potassium Cyanide)</a:t>
            </a:r>
          </a:p>
          <a:p>
            <a:r>
              <a:rPr lang="en-US" dirty="0"/>
              <a:t>Ingested Phosphide (Aluminum or Zinc Phosphide)</a:t>
            </a:r>
          </a:p>
          <a:p>
            <a:r>
              <a:rPr lang="en-US" dirty="0"/>
              <a:t>Ingested </a:t>
            </a:r>
            <a:r>
              <a:rPr lang="en-US" dirty="0" err="1"/>
              <a:t>Azides</a:t>
            </a:r>
            <a:r>
              <a:rPr lang="en-US" dirty="0"/>
              <a:t> (Sodium </a:t>
            </a:r>
            <a:r>
              <a:rPr lang="en-US" dirty="0" err="1"/>
              <a:t>Azide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5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/>
          <a:lstStyle/>
          <a:p>
            <a:r>
              <a:rPr lang="en-US" dirty="0"/>
              <a:t>Other Chemicals (Less Likely)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3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/>
              <a:t>Other varieties of pesticides</a:t>
            </a:r>
          </a:p>
          <a:p>
            <a:r>
              <a:rPr lang="en-US" dirty="0"/>
              <a:t>Toxic chemicals in aerosol cans</a:t>
            </a:r>
          </a:p>
          <a:p>
            <a:r>
              <a:rPr lang="en-US" dirty="0"/>
              <a:t>Toxic liquids that have been attached to an airborne dispersion device (such as a sprayer)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6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287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dirty="0"/>
              <a:t>Hydrogen Sulfide</a:t>
            </a:r>
            <a:r>
              <a:rPr lang="en-US" baseline="0" dirty="0"/>
              <a:t> – the Most Common 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131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Colorless gas</a:t>
            </a:r>
          </a:p>
          <a:p>
            <a:r>
              <a:rPr lang="en-US" dirty="0"/>
              <a:t>Smell of rotten eggs</a:t>
            </a:r>
          </a:p>
          <a:p>
            <a:r>
              <a:rPr lang="en-US" dirty="0"/>
              <a:t>Chemical asphyxiate and chemical irritant</a:t>
            </a:r>
          </a:p>
          <a:p>
            <a:r>
              <a:rPr lang="en-US" dirty="0"/>
              <a:t>Renders cells unable to use oxygen – suffocation at cellular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Physiological Resonse to H2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5"/>
          <a:stretch/>
        </p:blipFill>
        <p:spPr>
          <a:xfrm>
            <a:off x="94007" y="592931"/>
            <a:ext cx="8955986" cy="32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2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660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High Risk to Responders!!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31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/>
              <a:t>H2S levels can exceed 1,000 ppm in a 4-door sedan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0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2971006"/>
          </a:xfrm>
        </p:spPr>
        <p:txBody>
          <a:bodyPr>
            <a:normAutofit/>
          </a:bodyPr>
          <a:lstStyle/>
          <a:p>
            <a:r>
              <a:rPr lang="en-US" dirty="0"/>
              <a:t>2014:  H2S in barricaded room</a:t>
            </a:r>
          </a:p>
          <a:p>
            <a:r>
              <a:rPr lang="en-US" dirty="0"/>
              <a:t>2011:  Mixture in car stirs up during response</a:t>
            </a:r>
          </a:p>
          <a:p>
            <a:r>
              <a:rPr lang="en-US" dirty="0"/>
              <a:t>2009 &amp; 2011:  Aluminum phosphide in Loudoun County, VA</a:t>
            </a:r>
          </a:p>
          <a:p>
            <a:r>
              <a:rPr lang="en-US" dirty="0"/>
              <a:t>2014:  H2S in apartment with victim rescue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7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869"/>
            <a:ext cx="8229600" cy="858044"/>
          </a:xfrm>
        </p:spPr>
        <p:txBody>
          <a:bodyPr/>
          <a:lstStyle/>
          <a:p>
            <a:r>
              <a:rPr lang="en-US" dirty="0"/>
              <a:t>IAFC National Near Miss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131"/>
            <a:ext cx="8229600" cy="38020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640931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www.firefighternearmiss.com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www.firefighternearmiss.com</a:t>
            </a:r>
            <a:r>
              <a:rPr lang="en-US" dirty="0"/>
              <a:t>/</a:t>
            </a:r>
            <a:r>
              <a:rPr lang="en-US" dirty="0" err="1"/>
              <a:t>Reports?id</a:t>
            </a:r>
            <a:r>
              <a:rPr lang="en-US" dirty="0"/>
              <a:t>=6430</a:t>
            </a:r>
          </a:p>
        </p:txBody>
      </p:sp>
      <p:pic>
        <p:nvPicPr>
          <p:cNvPr id="7" name="Picture 6" descr="Near Mis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r="-267"/>
          <a:stretch/>
        </p:blipFill>
        <p:spPr>
          <a:xfrm>
            <a:off x="1981200" y="669131"/>
            <a:ext cx="51004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1931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Recognizing</a:t>
            </a:r>
            <a:r>
              <a:rPr lang="en-US" baseline="0" dirty="0"/>
              <a:t> a Potential Chemically-Assisted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31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Reported symptoms</a:t>
            </a:r>
          </a:p>
          <a:p>
            <a:pPr lvl="1"/>
            <a:r>
              <a:rPr lang="en-US" dirty="0"/>
              <a:t>911 caller</a:t>
            </a:r>
          </a:p>
          <a:p>
            <a:pPr lvl="1"/>
            <a:r>
              <a:rPr lang="en-US" dirty="0"/>
              <a:t>Bystanders</a:t>
            </a:r>
          </a:p>
          <a:p>
            <a:r>
              <a:rPr lang="en-US" dirty="0"/>
              <a:t>Vehicle situation</a:t>
            </a:r>
          </a:p>
          <a:p>
            <a:r>
              <a:rPr lang="en-US" dirty="0"/>
              <a:t>“Check the Well Being” situation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1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IAFC Webinar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1023"/>
            <a:ext cx="8229600" cy="30309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Live webinar presented by International Association of Fire Chiefs (IAFC) on March 31, 2016</a:t>
            </a:r>
          </a:p>
          <a:p>
            <a:r>
              <a:rPr lang="en-US" dirty="0"/>
              <a:t>Webinar material developed by IAFC, National Library of Medicine and AlphaTRAC, Inc.</a:t>
            </a:r>
          </a:p>
          <a:p>
            <a:r>
              <a:rPr lang="en-US" dirty="0"/>
              <a:t>Recorded webinar available at:</a:t>
            </a:r>
          </a:p>
          <a:p>
            <a:r>
              <a:rPr lang="en-US" u="sng" dirty="0">
                <a:hlinkClick r:id="rId2"/>
              </a:rPr>
              <a:t>https://iafcevents.webex.com/iafcevents/lsr.php?RCID=44f9aaafcbf24c789c58785bc9f71f90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430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Reported Symptoms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Caller sympto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131"/>
            <a:ext cx="9144000" cy="2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7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Vehicle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7125"/>
            <a:ext cx="5562600" cy="3428206"/>
          </a:xfrm>
        </p:spPr>
        <p:txBody>
          <a:bodyPr>
            <a:normAutofit/>
          </a:bodyPr>
          <a:lstStyle/>
          <a:p>
            <a:r>
              <a:rPr lang="en-US" dirty="0"/>
              <a:t>Warning sign(s) taped to the vehicle door or placed inside </a:t>
            </a:r>
          </a:p>
          <a:p>
            <a:r>
              <a:rPr lang="en-US" dirty="0"/>
              <a:t>Smell of rotten egg or sulfur</a:t>
            </a:r>
          </a:p>
          <a:p>
            <a:r>
              <a:rPr lang="en-US" dirty="0"/>
              <a:t>Smell of bitter or burnt almonds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uicide sign on car wind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15" y="1202531"/>
            <a:ext cx="3509586" cy="1752600"/>
          </a:xfrm>
          <a:prstGeom prst="rect">
            <a:avLst/>
          </a:prstGeom>
        </p:spPr>
      </p:pic>
      <p:pic>
        <p:nvPicPr>
          <p:cNvPr id="8" name="Picture 7" descr="Sm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62" y="3259084"/>
            <a:ext cx="4316825" cy="12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Vehicle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028"/>
            <a:ext cx="5562600" cy="31657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Unresponsive subject inside the vehicle</a:t>
            </a:r>
          </a:p>
          <a:p>
            <a:r>
              <a:rPr lang="en-US" dirty="0"/>
              <a:t> Pennies in the vehicle or console area will be tarnished with residue </a:t>
            </a:r>
          </a:p>
          <a:p>
            <a:r>
              <a:rPr lang="en-US" dirty="0"/>
              <a:t>Empty household cleaning containers on the floor board or seat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 descr="victim in c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31" y="1127125"/>
            <a:ext cx="3347387" cy="1828006"/>
          </a:xfrm>
          <a:prstGeom prst="rect">
            <a:avLst/>
          </a:prstGeom>
        </p:spPr>
      </p:pic>
      <p:pic>
        <p:nvPicPr>
          <p:cNvPr id="11" name="Picture 10" descr="Containers in c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47811"/>
          <a:stretch/>
        </p:blipFill>
        <p:spPr>
          <a:xfrm>
            <a:off x="5496551" y="3107531"/>
            <a:ext cx="364744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93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Vehicle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1"/>
            <a:ext cx="55626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One or more large buckets for mixing the acid base and sulfur chemical</a:t>
            </a:r>
          </a:p>
          <a:p>
            <a:r>
              <a:rPr lang="en-US" dirty="0"/>
              <a:t>Vehicle’s inside door handles remove</a:t>
            </a:r>
          </a:p>
          <a:p>
            <a:r>
              <a:rPr lang="en-US" dirty="0"/>
              <a:t>Yellow-green or white residue on the seats or on the dashboard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 descr="Containers in c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71" r="27640" b="33851"/>
          <a:stretch/>
        </p:blipFill>
        <p:spPr>
          <a:xfrm>
            <a:off x="5392866" y="1431131"/>
            <a:ext cx="37193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508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Vehicle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131"/>
            <a:ext cx="5562600" cy="3428206"/>
          </a:xfrm>
        </p:spPr>
        <p:txBody>
          <a:bodyPr>
            <a:normAutofit/>
          </a:bodyPr>
          <a:lstStyle/>
          <a:p>
            <a:r>
              <a:rPr lang="en-US" dirty="0"/>
              <a:t>Duct tape to cover air vent</a:t>
            </a:r>
          </a:p>
          <a:p>
            <a:r>
              <a:rPr lang="en-US" dirty="0"/>
              <a:t>Tools to mix the chemicals </a:t>
            </a:r>
          </a:p>
          <a:p>
            <a:r>
              <a:rPr lang="en-US" dirty="0"/>
              <a:t>Windows fogged or tinted with yellow/green residue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Tinted Window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11571"/>
          <a:stretch/>
        </p:blipFill>
        <p:spPr>
          <a:xfrm>
            <a:off x="5410200" y="1431131"/>
            <a:ext cx="3733800" cy="27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Check Well Being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5562600" cy="30472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Masking tape or towels sealing a door (may be on inside of door and not visible)</a:t>
            </a:r>
          </a:p>
          <a:p>
            <a:r>
              <a:rPr lang="en-US" dirty="0"/>
              <a:t>Smell of rotten egg or sulfur</a:t>
            </a:r>
          </a:p>
          <a:p>
            <a:r>
              <a:rPr lang="en-US" dirty="0"/>
              <a:t>Smell of bitter or burnt almonds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Sm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05" y="3487684"/>
            <a:ext cx="3809295" cy="1143847"/>
          </a:xfrm>
          <a:prstGeom prst="rect">
            <a:avLst/>
          </a:prstGeom>
        </p:spPr>
      </p:pic>
      <p:pic>
        <p:nvPicPr>
          <p:cNvPr id="9" name="Picture 8" descr="Taped do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6"/>
          <a:stretch/>
        </p:blipFill>
        <p:spPr>
          <a:xfrm>
            <a:off x="6038962" y="1201050"/>
            <a:ext cx="2973420" cy="21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Check Well Being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5562600" cy="2894806"/>
          </a:xfrm>
        </p:spPr>
        <p:txBody>
          <a:bodyPr>
            <a:normAutofit/>
          </a:bodyPr>
          <a:lstStyle/>
          <a:p>
            <a:r>
              <a:rPr lang="en-US" dirty="0"/>
              <a:t>Suicide note taped to the door or mirror </a:t>
            </a:r>
          </a:p>
          <a:p>
            <a:r>
              <a:rPr lang="en-US" dirty="0"/>
              <a:t>Warning sign(s) taped to the mirror or door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Warning signs on mirr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7" y="1354931"/>
            <a:ext cx="352599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39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Indicators:  Check Well Being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1027"/>
            <a:ext cx="5562600" cy="3013303"/>
          </a:xfrm>
        </p:spPr>
        <p:txBody>
          <a:bodyPr>
            <a:normAutofit/>
          </a:bodyPr>
          <a:lstStyle/>
          <a:p>
            <a:r>
              <a:rPr lang="en-US" dirty="0"/>
              <a:t>Empty household cleaning containers that contain acid and sulfur </a:t>
            </a:r>
          </a:p>
          <a:p>
            <a:r>
              <a:rPr lang="en-US" dirty="0"/>
              <a:t>One or more large buckets to mix the chemicals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 descr="Chemical containers in 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54931"/>
            <a:ext cx="3429000" cy="21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00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to Chemical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2971006"/>
          </a:xfrm>
        </p:spPr>
        <p:txBody>
          <a:bodyPr>
            <a:normAutofit/>
          </a:bodyPr>
          <a:lstStyle/>
          <a:p>
            <a:r>
              <a:rPr lang="en-US" dirty="0"/>
              <a:t>Treat as high hazard HAZMAT event with contaminated victim(s) requiring rescue</a:t>
            </a:r>
          </a:p>
          <a:p>
            <a:r>
              <a:rPr lang="en-US" dirty="0"/>
              <a:t>Use your department protocols for this type of response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0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Analyze and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873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Look for Indicators</a:t>
            </a:r>
          </a:p>
          <a:p>
            <a:r>
              <a:rPr lang="en-US" dirty="0"/>
              <a:t>Recognize potential for chemical suicide</a:t>
            </a:r>
          </a:p>
          <a:p>
            <a:r>
              <a:rPr lang="en-US" dirty="0"/>
              <a:t>React immediately – your life may be at risk!</a:t>
            </a:r>
          </a:p>
          <a:p>
            <a:pPr lvl="1"/>
            <a:r>
              <a:rPr lang="en-US" dirty="0"/>
              <a:t>Back off</a:t>
            </a:r>
          </a:p>
          <a:p>
            <a:pPr lvl="1"/>
            <a:r>
              <a:rPr lang="en-US" dirty="0"/>
              <a:t>Immediately employ SCBA, turnout gear, 4-gas monitor for reconnaissance (at a minimum)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www.iafc.org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www.iafc.org/getinvolved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www.iafc.org/elearning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www.iafc.org/webinars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www.iafc.org/conferences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33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6331"/>
            <a:ext cx="8229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/ select strategy</a:t>
            </a:r>
          </a:p>
          <a:p>
            <a:r>
              <a:rPr lang="en-US" dirty="0"/>
              <a:t>Approach to vehicle will be different than approach to structure</a:t>
            </a:r>
          </a:p>
          <a:p>
            <a:r>
              <a:rPr lang="en-US" dirty="0"/>
              <a:t>Call in the right team</a:t>
            </a:r>
          </a:p>
          <a:p>
            <a:r>
              <a:rPr lang="en-US" dirty="0"/>
              <a:t>Select PPE</a:t>
            </a:r>
          </a:p>
          <a:p>
            <a:r>
              <a:rPr lang="en-US" dirty="0"/>
              <a:t>Obtain air monitoring equipment</a:t>
            </a:r>
          </a:p>
          <a:p>
            <a:r>
              <a:rPr lang="en-US" dirty="0"/>
              <a:t>Select decontamination approach(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7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253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 agency HAZMAT protocols</a:t>
            </a:r>
          </a:p>
          <a:p>
            <a:r>
              <a:rPr lang="en-US" dirty="0"/>
              <a:t>Plan for site safety </a:t>
            </a:r>
          </a:p>
          <a:p>
            <a:r>
              <a:rPr lang="en-US" dirty="0"/>
              <a:t>Plan for  site security </a:t>
            </a:r>
          </a:p>
          <a:p>
            <a:r>
              <a:rPr lang="en-US" dirty="0"/>
              <a:t>Use risk-based response approach</a:t>
            </a:r>
          </a:p>
          <a:p>
            <a:r>
              <a:rPr lang="en-US" dirty="0"/>
              <a:t>Consider confined space volume and possible contaminant concentrations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61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7125"/>
            <a:ext cx="8229600" cy="3047206"/>
          </a:xfrm>
        </p:spPr>
        <p:txBody>
          <a:bodyPr>
            <a:normAutofit/>
          </a:bodyPr>
          <a:lstStyle/>
          <a:p>
            <a:r>
              <a:rPr lang="en-US" dirty="0"/>
              <a:t>Plan to ventilate and enter room / vehicle</a:t>
            </a:r>
          </a:p>
          <a:p>
            <a:r>
              <a:rPr lang="en-US" dirty="0"/>
              <a:t>Plan to mitigate HAZMAT spread</a:t>
            </a:r>
          </a:p>
          <a:p>
            <a:r>
              <a:rPr lang="en-US" dirty="0"/>
              <a:t>Plan to remove and treat victim</a:t>
            </a:r>
          </a:p>
          <a:p>
            <a:r>
              <a:rPr lang="en-US" dirty="0"/>
              <a:t>Evaluate risk to public and plan for protective actions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287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8731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Secure the scene</a:t>
            </a:r>
          </a:p>
          <a:p>
            <a:r>
              <a:rPr lang="en-US" dirty="0"/>
              <a:t>Use hand line as appropriate</a:t>
            </a:r>
          </a:p>
          <a:p>
            <a:r>
              <a:rPr lang="en-US" dirty="0"/>
              <a:t>Ventilate / change the environment</a:t>
            </a:r>
          </a:p>
          <a:p>
            <a:r>
              <a:rPr lang="en-US" dirty="0"/>
              <a:t>Conduct air monitoring</a:t>
            </a:r>
          </a:p>
          <a:p>
            <a:r>
              <a:rPr lang="en-US" dirty="0"/>
              <a:t>Treat the victim (if viable)</a:t>
            </a:r>
          </a:p>
          <a:p>
            <a:r>
              <a:rPr lang="en-US" dirty="0"/>
              <a:t>Transport the victim (hospital or morgue)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21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287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8731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Decontaminate</a:t>
            </a:r>
          </a:p>
          <a:p>
            <a:pPr lvl="1"/>
            <a:r>
              <a:rPr lang="en-US" dirty="0"/>
              <a:t>Victim</a:t>
            </a:r>
          </a:p>
          <a:p>
            <a:pPr lvl="1"/>
            <a:r>
              <a:rPr lang="en-US" dirty="0"/>
              <a:t>Responders</a:t>
            </a:r>
          </a:p>
          <a:p>
            <a:pPr lvl="1"/>
            <a:r>
              <a:rPr lang="en-US" dirty="0"/>
              <a:t>Others affected</a:t>
            </a:r>
          </a:p>
          <a:p>
            <a:pPr lvl="1"/>
            <a:r>
              <a:rPr lang="en-US" dirty="0"/>
              <a:t>Equipment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3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31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/>
              <a:t>Coordinate with Police (work out a plan beforehand) </a:t>
            </a:r>
          </a:p>
          <a:p>
            <a:r>
              <a:rPr lang="en-US" dirty="0"/>
              <a:t>Treat as crime scene!</a:t>
            </a:r>
          </a:p>
          <a:p>
            <a:pPr lvl="1"/>
            <a:r>
              <a:rPr lang="en-US" dirty="0"/>
              <a:t>Minimal disturbance</a:t>
            </a:r>
          </a:p>
          <a:p>
            <a:pPr lvl="1"/>
            <a:r>
              <a:rPr lang="en-US" dirty="0"/>
              <a:t>Protect evidence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36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382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Responding –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1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Maintain situational awareness</a:t>
            </a:r>
          </a:p>
          <a:p>
            <a:pPr lvl="1"/>
            <a:r>
              <a:rPr lang="en-US" dirty="0"/>
              <a:t>Might be deliberate instead of suicide</a:t>
            </a:r>
          </a:p>
          <a:p>
            <a:pPr lvl="1"/>
            <a:r>
              <a:rPr lang="en-US" dirty="0"/>
              <a:t>May be additional devices</a:t>
            </a:r>
          </a:p>
          <a:p>
            <a:pPr lvl="1"/>
            <a:r>
              <a:rPr lang="en-US" dirty="0"/>
              <a:t>Re-release may reoccur</a:t>
            </a:r>
          </a:p>
          <a:p>
            <a:pPr lvl="1"/>
            <a:r>
              <a:rPr lang="en-US" dirty="0"/>
              <a:t>Off gassing will occur!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36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081"/>
            <a:ext cx="8229600" cy="858044"/>
          </a:xfrm>
        </p:spPr>
        <p:txBody>
          <a:bodyPr>
            <a:normAutofit/>
          </a:bodyPr>
          <a:lstStyle/>
          <a:p>
            <a:r>
              <a:rPr lang="en-US" dirty="0"/>
              <a:t>Risks to Responders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31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 exposure to toxic gas</a:t>
            </a:r>
          </a:p>
          <a:p>
            <a:pPr lvl="1"/>
            <a:r>
              <a:rPr lang="en-US" dirty="0"/>
              <a:t>Opening space may not disperse gases!</a:t>
            </a:r>
          </a:p>
          <a:p>
            <a:r>
              <a:rPr lang="en-US" dirty="0"/>
              <a:t>Off gassing from site</a:t>
            </a:r>
          </a:p>
          <a:p>
            <a:r>
              <a:rPr lang="en-US" dirty="0"/>
              <a:t>Off gassing from victim</a:t>
            </a:r>
          </a:p>
          <a:p>
            <a:r>
              <a:rPr lang="en-US" dirty="0"/>
              <a:t>Bodily fluids from victim</a:t>
            </a:r>
          </a:p>
          <a:p>
            <a:r>
              <a:rPr lang="en-US" dirty="0"/>
              <a:t>HAZARDS MAY PERSIST FOR HOURS AFTER EVENT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63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IAFC Resource – San Diego HIRT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30472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San Diego Hazardous Incident Response Team (HIRT) </a:t>
            </a:r>
          </a:p>
          <a:p>
            <a:r>
              <a:rPr lang="en-US" dirty="0"/>
              <a:t>Conducted chemical suicide study </a:t>
            </a:r>
          </a:p>
          <a:p>
            <a:r>
              <a:rPr lang="en-US" dirty="0"/>
              <a:t>Goal:  determine the risk to the public and first responders</a:t>
            </a:r>
          </a:p>
          <a:p>
            <a:r>
              <a:rPr lang="en-US" dirty="0"/>
              <a:t>Available at:  IAFC HAZMAT Fusion Center</a:t>
            </a:r>
          </a:p>
          <a:p>
            <a:r>
              <a:rPr lang="en-US" u="sng" dirty="0">
                <a:hlinkClick r:id="rId3"/>
              </a:rPr>
              <a:t>www.hazmatfc.com/Resources/Training-Packages/Chemical-Suicide-Package,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3931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3533488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HIRT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7749"/>
            <a:ext cx="8229600" cy="31889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Secure a perimeter of 150’ </a:t>
            </a:r>
          </a:p>
          <a:p>
            <a:r>
              <a:rPr lang="en-US" dirty="0"/>
              <a:t>Use fire fighter turnouts for reconnaissance and monitoring of the vehicle </a:t>
            </a:r>
          </a:p>
          <a:p>
            <a:r>
              <a:rPr lang="en-US" dirty="0"/>
              <a:t>Look for secondary devices </a:t>
            </a:r>
          </a:p>
          <a:p>
            <a:r>
              <a:rPr lang="en-US" dirty="0"/>
              <a:t>Look for yellow liquids and containers inside the vehicle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388144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131"/>
            <a:ext cx="8229600" cy="858044"/>
          </a:xfrm>
        </p:spPr>
        <p:txBody>
          <a:bodyPr/>
          <a:lstStyle/>
          <a:p>
            <a:r>
              <a:rPr lang="en-US" dirty="0"/>
              <a:t>The NIH CHEMM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331"/>
            <a:ext cx="8229600" cy="21165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 Library of Medicine / National Institutes of Health</a:t>
            </a:r>
          </a:p>
          <a:p>
            <a:r>
              <a:rPr lang="en-US" dirty="0"/>
              <a:t>Chemical Hazards Emergency Medical Management (CHEMM) Website</a:t>
            </a:r>
          </a:p>
          <a:p>
            <a:r>
              <a:rPr lang="en-US" dirty="0"/>
              <a:t>http://</a:t>
            </a:r>
            <a:r>
              <a:rPr lang="en-US" dirty="0" err="1"/>
              <a:t>chemm.nlm.nih.gov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9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HIRT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31996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Vehicle will not be at flammable limits and cannot catch fire </a:t>
            </a:r>
          </a:p>
          <a:p>
            <a:r>
              <a:rPr lang="en-US" dirty="0"/>
              <a:t>Use the combustible gas indicator for perimeter monitoring </a:t>
            </a:r>
          </a:p>
          <a:p>
            <a:r>
              <a:rPr lang="en-US" dirty="0"/>
              <a:t>Use photo ionization detector for monitoring cracks and crevices of the vehicle for higher concentrations</a:t>
            </a:r>
          </a:p>
          <a:p>
            <a:r>
              <a:rPr lang="en-US" dirty="0"/>
              <a:t>Vehicle can be vented with a 150’ perimeter </a:t>
            </a:r>
          </a:p>
          <a:p>
            <a:r>
              <a:rPr lang="en-US" dirty="0"/>
              <a:t>Gas will dissipate in 15 minutes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58982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HIRT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32758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Once vented ensure the Medical Examiner has provided approval to remove the chemical containers</a:t>
            </a:r>
          </a:p>
          <a:p>
            <a:r>
              <a:rPr lang="en-US" dirty="0"/>
              <a:t>Moving the mixing bucket can cause lethal levels of hydrogen sulfide gas to be generated </a:t>
            </a:r>
          </a:p>
          <a:p>
            <a:r>
              <a:rPr lang="en-US" dirty="0"/>
              <a:t>Mixing bucket should be handled in full Level “B” chemical protective clothing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3801692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HIRT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979"/>
            <a:ext cx="8229600" cy="3175752"/>
          </a:xfrm>
        </p:spPr>
        <p:txBody>
          <a:bodyPr>
            <a:normAutofit/>
          </a:bodyPr>
          <a:lstStyle/>
          <a:p>
            <a:r>
              <a:rPr lang="en-US" dirty="0"/>
              <a:t>Neutralize with fast setting concrete </a:t>
            </a:r>
          </a:p>
          <a:p>
            <a:r>
              <a:rPr lang="en-US" dirty="0"/>
              <a:t>Will allow the agency to treat the solidified waste as a non-hazardous waste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2874504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IAFC Chemical Suicide Response 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37749"/>
            <a:ext cx="8229600" cy="25169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Available at:  IAFC HAZMAT Fusion Center</a:t>
            </a:r>
          </a:p>
          <a:p>
            <a:r>
              <a:rPr lang="en-US" u="sng" dirty="0">
                <a:hlinkClick r:id="rId3"/>
              </a:rPr>
              <a:t>www.hazmatfc.com/Resources/Training-Packages/Chemical-Suicide-Package,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Addresses 18 response topics for 6 chemicals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4043168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4331"/>
            <a:ext cx="8229600" cy="400420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89"/>
            <a:ext cx="8229600" cy="34646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Detergent (Hydrogen Sulfide)</a:t>
            </a:r>
          </a:p>
          <a:p>
            <a:r>
              <a:rPr lang="en-US" dirty="0"/>
              <a:t>Hibachi (Carbon Monoxide)</a:t>
            </a:r>
          </a:p>
          <a:p>
            <a:r>
              <a:rPr lang="en-US" dirty="0"/>
              <a:t>Pesticide (Based on </a:t>
            </a:r>
            <a:r>
              <a:rPr lang="en-US" dirty="0" err="1"/>
              <a:t>Malathion</a:t>
            </a:r>
            <a:r>
              <a:rPr lang="en-US" dirty="0"/>
              <a:t>)</a:t>
            </a:r>
          </a:p>
          <a:p>
            <a:r>
              <a:rPr lang="en-US" dirty="0"/>
              <a:t>Cyanide (Sodium and Potassium Cyanide ingested)</a:t>
            </a:r>
          </a:p>
          <a:p>
            <a:r>
              <a:rPr lang="en-US" dirty="0"/>
              <a:t>Phosphide (Aluminum or Zinc Phosphide ingested)</a:t>
            </a:r>
          </a:p>
          <a:p>
            <a:r>
              <a:rPr lang="en-US" dirty="0" err="1"/>
              <a:t>Azides</a:t>
            </a:r>
            <a:r>
              <a:rPr lang="en-US" dirty="0"/>
              <a:t> (Sodium </a:t>
            </a:r>
            <a:r>
              <a:rPr lang="en-US" dirty="0" err="1"/>
              <a:t>Azide</a:t>
            </a:r>
            <a:r>
              <a:rPr lang="en-US" dirty="0"/>
              <a:t> ingested)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2938223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4331"/>
            <a:ext cx="8229600" cy="40042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Response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7125"/>
            <a:ext cx="4038600" cy="31996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Dispatch Triage</a:t>
            </a:r>
          </a:p>
          <a:p>
            <a:r>
              <a:rPr lang="en-US" dirty="0"/>
              <a:t>First Responder</a:t>
            </a:r>
          </a:p>
          <a:p>
            <a:r>
              <a:rPr lang="en-US" dirty="0"/>
              <a:t>Hazmat Teams</a:t>
            </a:r>
          </a:p>
          <a:p>
            <a:r>
              <a:rPr lang="en-US" dirty="0"/>
              <a:t>Indicators</a:t>
            </a:r>
          </a:p>
          <a:p>
            <a:r>
              <a:rPr lang="en-US" dirty="0"/>
              <a:t>Chemical Description</a:t>
            </a:r>
          </a:p>
          <a:p>
            <a:r>
              <a:rPr lang="en-US" dirty="0"/>
              <a:t>Odor</a:t>
            </a:r>
          </a:p>
          <a:p>
            <a:r>
              <a:rPr lang="en-US" dirty="0"/>
              <a:t>Odor Threshold</a:t>
            </a:r>
          </a:p>
          <a:p>
            <a:r>
              <a:rPr lang="en-US" dirty="0" err="1"/>
              <a:t>Evac</a:t>
            </a:r>
            <a:r>
              <a:rPr lang="en-US" dirty="0"/>
              <a:t> /Isolation Distance</a:t>
            </a:r>
          </a:p>
          <a:p>
            <a:r>
              <a:rPr lang="en-US" dirty="0"/>
              <a:t>Flammability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48200" y="1127125"/>
            <a:ext cx="4038600" cy="319960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PPE First Responders</a:t>
            </a:r>
          </a:p>
          <a:p>
            <a:r>
              <a:rPr lang="en-US"/>
              <a:t>PPE HAZMAT Teams</a:t>
            </a:r>
          </a:p>
          <a:p>
            <a:r>
              <a:rPr lang="en-US"/>
              <a:t>Instrumentation</a:t>
            </a:r>
          </a:p>
          <a:p>
            <a:r>
              <a:rPr lang="en-US"/>
              <a:t>Toxicity</a:t>
            </a:r>
          </a:p>
          <a:p>
            <a:r>
              <a:rPr lang="en-US"/>
              <a:t>Deceased Skin Color</a:t>
            </a:r>
          </a:p>
          <a:p>
            <a:r>
              <a:rPr lang="en-US"/>
              <a:t>Molecular Weight</a:t>
            </a:r>
          </a:p>
          <a:p>
            <a:r>
              <a:rPr lang="en-US"/>
              <a:t>Symptoms</a:t>
            </a:r>
          </a:p>
          <a:p>
            <a:r>
              <a:rPr lang="en-US"/>
              <a:t>Emergency Decon</a:t>
            </a:r>
          </a:p>
          <a:p>
            <a:r>
              <a:rPr lang="en-US"/>
              <a:t>Transport and ER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1574051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5731"/>
            <a:ext cx="8229600" cy="40042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–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660"/>
            <a:ext cx="9144000" cy="41092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</p:spTree>
    <p:extLst>
      <p:ext uri="{BB962C8B-B14F-4D97-AF65-F5344CB8AC3E}">
        <p14:creationId xmlns:p14="http://schemas.microsoft.com/office/powerpoint/2010/main" val="2016419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531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Training / Information References (CHEMM)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02531"/>
            <a:ext cx="8458200" cy="2345320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hlinkClick r:id="rId3" invalidUrl="http://www.hazmatfc.com/SiteCollectionDocuments/Chemical Assisted Suicide Responder Info.pdf"/>
              </a:rPr>
              <a:t>Chemical Assisted Suicide:  Responder Information</a:t>
            </a:r>
            <a:r>
              <a:rPr lang="en-US" sz="1600" dirty="0"/>
              <a:t> (PDF – 198 KB) (HAZMAT FC)</a:t>
            </a:r>
          </a:p>
          <a:p>
            <a:pPr lvl="0"/>
            <a:r>
              <a:rPr lang="en-US" sz="1600" u="sng" dirty="0">
                <a:hlinkClick r:id="rId4"/>
              </a:rPr>
              <a:t>Chemical Suicides:  A New Threat for Responders</a:t>
            </a:r>
            <a:r>
              <a:rPr lang="en-US" sz="1600" dirty="0"/>
              <a:t> </a:t>
            </a:r>
          </a:p>
          <a:p>
            <a:pPr lvl="0"/>
            <a:r>
              <a:rPr lang="en-US" sz="1600" u="sng" dirty="0">
                <a:hlinkClick r:id="rId5"/>
              </a:rPr>
              <a:t>Chemical Suicides: Dangers for First Responders</a:t>
            </a:r>
            <a:r>
              <a:rPr lang="en-US" sz="1600" dirty="0"/>
              <a:t> (CBRNE Resource Network)</a:t>
            </a:r>
          </a:p>
          <a:p>
            <a:pPr lvl="0"/>
            <a:r>
              <a:rPr lang="en-US" sz="1600" u="sng" dirty="0">
                <a:hlinkClick r:id="rId6"/>
              </a:rPr>
              <a:t>Chemical Suicides in Automobiles</a:t>
            </a:r>
            <a:r>
              <a:rPr lang="en-US" sz="1600" dirty="0"/>
              <a:t> (CDC) </a:t>
            </a:r>
          </a:p>
          <a:p>
            <a:pPr lvl="0"/>
            <a:r>
              <a:rPr lang="en-US" sz="1600" u="sng" dirty="0">
                <a:hlinkClick r:id="rId7"/>
              </a:rPr>
              <a:t>Chemical Suicides: Identification Guide for 911 Communications</a:t>
            </a:r>
            <a:r>
              <a:rPr lang="en-US" sz="1600" dirty="0"/>
              <a:t> (PDF – 1094 KB) (CFIX)</a:t>
            </a:r>
          </a:p>
          <a:p>
            <a:pPr lvl="0"/>
            <a:r>
              <a:rPr lang="en-US" sz="1600" u="sng" dirty="0">
                <a:hlinkClick r:id="rId8"/>
              </a:rPr>
              <a:t>Coffee Break Training – Hazardous Materials:  Chemical Assisted Suicide</a:t>
            </a:r>
            <a:r>
              <a:rPr lang="en-US" sz="1600" dirty="0"/>
              <a:t> (PDF – 503 KB) (USFA, FEMA, NFA)</a:t>
            </a:r>
          </a:p>
          <a:p>
            <a:pPr lvl="0"/>
            <a:r>
              <a:rPr lang="en-US" sz="1600" u="sng" dirty="0">
                <a:hlinkClick r:id="rId9"/>
              </a:rPr>
              <a:t>Hydrogen Cyanide</a:t>
            </a:r>
            <a:r>
              <a:rPr lang="en-US" sz="1600" dirty="0"/>
              <a:t> (OPCW)</a:t>
            </a:r>
          </a:p>
          <a:p>
            <a:pPr lvl="0"/>
            <a:r>
              <a:rPr lang="en-US" sz="1600" u="sng" dirty="0">
                <a:hlinkClick r:id="rId10" invalidUrl="http://www.hazmatfc.com/incidentReports/statsTrends/Documents/Hydrogen Sulfide Suicide Incidents.pdf"/>
              </a:rPr>
              <a:t>Hydrogen Sulfide Suicide Trend: First Responder Safety Update</a:t>
            </a:r>
            <a:r>
              <a:rPr lang="en-US" sz="1600" dirty="0"/>
              <a:t> (PDF – 1114 KB) (CFIX)</a:t>
            </a:r>
          </a:p>
          <a:p>
            <a:pPr lvl="0"/>
            <a:r>
              <a:rPr lang="en-US" sz="1600" u="sng" dirty="0">
                <a:hlinkClick r:id="rId11" invalidUrl="http://www.hazmatfc.com/SiteCollectionDocuments/Bulletin on the Chemical Suicide Phenomenon.pdf"/>
              </a:rPr>
              <a:t>The Chemical Suicide Phenomenon:  Where Is It Headed?</a:t>
            </a:r>
            <a:r>
              <a:rPr lang="en-US" sz="1600" dirty="0"/>
              <a:t> (PDF – 255 KB) (NY State DHSES)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9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1"/>
            <a:ext cx="8229600" cy="85804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37757"/>
            <a:ext cx="3048000" cy="17127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C. Reed Hodgin</a:t>
            </a:r>
          </a:p>
          <a:p>
            <a:pPr marL="0" indent="0">
              <a:buNone/>
            </a:pPr>
            <a:r>
              <a:rPr lang="en-US" dirty="0"/>
              <a:t>AlphaTRAC, Inc.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rhodgin@alphatrac.com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(303) 669-2564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5" descr="X:\Marketing\Jonathan Mackintosh\Logos\AlphaTRAC_logo_Re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2531"/>
            <a:ext cx="3001963" cy="7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AFC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7125"/>
            <a:ext cx="1137779" cy="123832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2497931"/>
            <a:ext cx="3048000" cy="171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Joe </a:t>
            </a:r>
            <a:r>
              <a:rPr lang="en-US" sz="2400" dirty="0" err="1"/>
              <a:t>Kratochvil</a:t>
            </a: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IAFC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FF"/>
                </a:solidFill>
              </a:rPr>
              <a:t>kratochvil@iafc.org</a:t>
            </a: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/>
              <a:t>(703) 896-4857</a:t>
            </a:r>
          </a:p>
        </p:txBody>
      </p:sp>
    </p:spTree>
    <p:extLst>
      <p:ext uri="{BB962C8B-B14F-4D97-AF65-F5344CB8AC3E}">
        <p14:creationId xmlns:p14="http://schemas.microsoft.com/office/powerpoint/2010/main" val="315524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CHEMM Webs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92931"/>
            <a:ext cx="6934200" cy="31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Video St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5" y="288131"/>
            <a:ext cx="8642109" cy="3685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409813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9 News Denver Story on Chemical Suicides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58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Chemically-Assisted Suicides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331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Combination of common consumer products to commit suicide through toxic exposure </a:t>
            </a:r>
          </a:p>
          <a:p>
            <a:r>
              <a:rPr lang="en-US" dirty="0"/>
              <a:t>Route of exposure may be ingestion or inhalation</a:t>
            </a:r>
          </a:p>
          <a:p>
            <a:r>
              <a:rPr lang="en-US" dirty="0"/>
              <a:t>Airborne exposure more hazardous to responders and public</a:t>
            </a:r>
          </a:p>
          <a:p>
            <a:r>
              <a:rPr lang="en-US" dirty="0"/>
              <a:t>80% of responses result in first responder exposure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3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81"/>
            <a:ext cx="8229600" cy="858044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First used in Japan in 2007</a:t>
            </a:r>
          </a:p>
          <a:p>
            <a:r>
              <a:rPr lang="en-US" dirty="0"/>
              <a:t>Rapidly grew to 1000’s of cases</a:t>
            </a:r>
          </a:p>
          <a:p>
            <a:r>
              <a:rPr lang="en-US" dirty="0"/>
              <a:t>Introduced to U.S. in 2008 through Internet</a:t>
            </a:r>
          </a:p>
          <a:p>
            <a:r>
              <a:rPr lang="en-US" dirty="0"/>
              <a:t>Steadily growing incidence in U.S.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9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660"/>
            <a:ext cx="8229600" cy="858044"/>
          </a:xfrm>
        </p:spPr>
        <p:txBody>
          <a:bodyPr/>
          <a:lstStyle/>
          <a:p>
            <a:r>
              <a:rPr lang="en-US" dirty="0"/>
              <a:t>Why Is It Popular?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1"/>
            <a:ext cx="8229600" cy="3352800"/>
          </a:xfrm>
        </p:spPr>
        <p:txBody>
          <a:bodyPr/>
          <a:lstStyle/>
          <a:p>
            <a:r>
              <a:rPr lang="en-US" dirty="0"/>
              <a:t>Instructions are available on Internet</a:t>
            </a:r>
          </a:p>
          <a:p>
            <a:r>
              <a:rPr lang="en-US" dirty="0"/>
              <a:t>Components are easily obtained</a:t>
            </a:r>
          </a:p>
          <a:p>
            <a:r>
              <a:rPr lang="en-US" dirty="0"/>
              <a:t>Process is easy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LEAD. EDUCATE. SERVE.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</p:spPr>
        <p:txBody>
          <a:bodyPr/>
          <a:lstStyle/>
          <a:p>
            <a:fld id="{E6CAA73B-40C6-4A2E-AA45-08E94B93D6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6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3C71"/>
      </a:dk2>
      <a:lt2>
        <a:srgbClr val="A6192E"/>
      </a:lt2>
      <a:accent1>
        <a:srgbClr val="EAAA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1995</Words>
  <Application>Microsoft Office PowerPoint</Application>
  <PresentationFormat>Custom</PresentationFormat>
  <Paragraphs>402</Paragraphs>
  <Slides>48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Lato</vt:lpstr>
      <vt:lpstr>Office Theme</vt:lpstr>
      <vt:lpstr>Recognizing and Responding to Chemical-Assisted Suicides</vt:lpstr>
      <vt:lpstr>IAFC Webinar</vt:lpstr>
      <vt:lpstr>Get Involved</vt:lpstr>
      <vt:lpstr>The NIH CHEMM Project</vt:lpstr>
      <vt:lpstr>PowerPoint Presentation</vt:lpstr>
      <vt:lpstr>PowerPoint Presentation</vt:lpstr>
      <vt:lpstr>Chemically-Assisted Suicides - Overview</vt:lpstr>
      <vt:lpstr>History</vt:lpstr>
      <vt:lpstr>Why Is It Popular?</vt:lpstr>
      <vt:lpstr>Common Approaches</vt:lpstr>
      <vt:lpstr>Usual MO</vt:lpstr>
      <vt:lpstr>Chemicals of Choice</vt:lpstr>
      <vt:lpstr>Other Chemicals (Less Likely)</vt:lpstr>
      <vt:lpstr>Hydrogen Sulfide – the Most Common Chemical</vt:lpstr>
      <vt:lpstr>PowerPoint Presentation</vt:lpstr>
      <vt:lpstr>High Risk to Responders!!</vt:lpstr>
      <vt:lpstr>Examples</vt:lpstr>
      <vt:lpstr>IAFC National Near Miss System</vt:lpstr>
      <vt:lpstr>Recognizing a Potential Chemically-Assisted Suicide</vt:lpstr>
      <vt:lpstr>Indicators:  Reported Symptoms</vt:lpstr>
      <vt:lpstr>Indicators:  Vehicle Situation</vt:lpstr>
      <vt:lpstr>Indicators:  Vehicle Situation</vt:lpstr>
      <vt:lpstr>Indicators:  Vehicle Situation</vt:lpstr>
      <vt:lpstr>Indicators:  Vehicle Situation</vt:lpstr>
      <vt:lpstr>Indicators:  Check Well Being Call</vt:lpstr>
      <vt:lpstr>Indicators:  Check Well Being Call</vt:lpstr>
      <vt:lpstr>Indicators:  Check Well Being Call</vt:lpstr>
      <vt:lpstr>Responding to Chemical Suicide</vt:lpstr>
      <vt:lpstr>Responding – Analyze and REACT</vt:lpstr>
      <vt:lpstr>Responding – Plan</vt:lpstr>
      <vt:lpstr>Responding – Plan</vt:lpstr>
      <vt:lpstr>Responding – Plan</vt:lpstr>
      <vt:lpstr>Responding – Implement</vt:lpstr>
      <vt:lpstr>Responding – Implement</vt:lpstr>
      <vt:lpstr>Responding – Implement</vt:lpstr>
      <vt:lpstr>Responding – Implement</vt:lpstr>
      <vt:lpstr>Risks to Responders</vt:lpstr>
      <vt:lpstr>IAFC Resource – San Diego HIRT</vt:lpstr>
      <vt:lpstr>San Diego HIRT Recommendations</vt:lpstr>
      <vt:lpstr>San Diego HIRT Recommendations</vt:lpstr>
      <vt:lpstr>San Diego HIRT Recommendations</vt:lpstr>
      <vt:lpstr>San Diego HIRT Recommendations</vt:lpstr>
      <vt:lpstr>IAFC Chemical Suicide Response Card </vt:lpstr>
      <vt:lpstr>Chemicals Addressed</vt:lpstr>
      <vt:lpstr>Response Topics</vt:lpstr>
      <vt:lpstr>Example – Page 1</vt:lpstr>
      <vt:lpstr>Other Training / Information References (CHEMM)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Can Go Here</dc:title>
  <dc:creator>Jason Nauman</dc:creator>
  <cp:lastModifiedBy>Hakkinen, Pertti (NIH/NLM) [E]</cp:lastModifiedBy>
  <cp:revision>78</cp:revision>
  <dcterms:created xsi:type="dcterms:W3CDTF">2011-11-07T18:48:38Z</dcterms:created>
  <dcterms:modified xsi:type="dcterms:W3CDTF">2017-06-06T20:48:58Z</dcterms:modified>
</cp:coreProperties>
</file>